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aven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grCKNcxFRrMYxWu4Bl4p0KSh7Z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aven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aven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34abd33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f34abd33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34abd338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f34abd338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8e11fa0a6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f8e11fa0a6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8e11fa0a6_3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f8e11fa0a6_3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34abd338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f34abd338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34abd3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f34abd3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90142083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f90142083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g"/><Relationship Id="rId4" Type="http://schemas.openxmlformats.org/officeDocument/2006/relationships/image" Target="../media/image8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Relationship Id="rId4" Type="http://schemas.openxmlformats.org/officeDocument/2006/relationships/image" Target="../media/image4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2239" l="0" r="9974" t="14863"/>
          <a:stretch/>
        </p:blipFill>
        <p:spPr>
          <a:xfrm>
            <a:off x="-38125" y="0"/>
            <a:ext cx="9220250" cy="4976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3717605" y="1353029"/>
            <a:ext cx="5034251" cy="2255708"/>
            <a:chOff x="2000200" y="1674550"/>
            <a:chExt cx="3842060" cy="1721520"/>
          </a:xfrm>
        </p:grpSpPr>
        <p:sp>
          <p:nvSpPr>
            <p:cNvPr id="56" name="Google Shape;56;p1"/>
            <p:cNvSpPr txBox="1"/>
            <p:nvPr/>
          </p:nvSpPr>
          <p:spPr>
            <a:xfrm>
              <a:off x="2000200" y="1674550"/>
              <a:ext cx="3024600" cy="9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s" sz="7000" u="none" cap="none" strike="noStrike">
                  <a:solidFill>
                    <a:schemeClr val="lt1"/>
                  </a:solidFill>
                  <a:latin typeface="Maven Pro"/>
                  <a:ea typeface="Maven Pro"/>
                  <a:cs typeface="Maven Pro"/>
                  <a:sym typeface="Maven Pro"/>
                </a:rPr>
                <a:t>Respira </a:t>
              </a:r>
              <a:endParaRPr b="0" i="0" sz="7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sp>
          <p:nvSpPr>
            <p:cNvPr id="57" name="Google Shape;57;p1"/>
            <p:cNvSpPr txBox="1"/>
            <p:nvPr/>
          </p:nvSpPr>
          <p:spPr>
            <a:xfrm>
              <a:off x="2521260" y="2432770"/>
              <a:ext cx="3321000" cy="96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s" sz="7000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Córdoba</a:t>
              </a:r>
              <a:r>
                <a:rPr b="1" i="0" lang="es" sz="4800" u="none" cap="none" strike="noStrike">
                  <a:solidFill>
                    <a:srgbClr val="FFFFFF"/>
                  </a:solidFill>
                  <a:latin typeface="Maven Pro"/>
                  <a:ea typeface="Maven Pro"/>
                  <a:cs typeface="Maven Pro"/>
                  <a:sym typeface="Maven Pro"/>
                </a:rPr>
                <a:t> </a:t>
              </a:r>
              <a:endParaRPr b="0" i="0" sz="48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</p:grpSp>
      <p:sp>
        <p:nvSpPr>
          <p:cNvPr id="58" name="Google Shape;58;p1"/>
          <p:cNvSpPr/>
          <p:nvPr/>
        </p:nvSpPr>
        <p:spPr>
          <a:xfrm>
            <a:off x="-38100" y="4603500"/>
            <a:ext cx="92202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200" y="4693499"/>
            <a:ext cx="6065582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0" l="50496" r="16821" t="0"/>
          <a:stretch/>
        </p:blipFill>
        <p:spPr>
          <a:xfrm flipH="1">
            <a:off x="8118775" y="0"/>
            <a:ext cx="1063327" cy="9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0" l="82889" r="0" t="0"/>
          <a:stretch/>
        </p:blipFill>
        <p:spPr>
          <a:xfrm>
            <a:off x="-38126" y="3348225"/>
            <a:ext cx="556677" cy="9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f34abd338f_0_35"/>
          <p:cNvPicPr preferRelativeResize="0"/>
          <p:nvPr/>
        </p:nvPicPr>
        <p:blipFill rotWithShape="1">
          <a:blip r:embed="rId3">
            <a:alphaModFix/>
          </a:blip>
          <a:srcRect b="43775" l="0" r="0" t="21701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gf34abd338f_0_35"/>
          <p:cNvGrpSpPr/>
          <p:nvPr/>
        </p:nvGrpSpPr>
        <p:grpSpPr>
          <a:xfrm>
            <a:off x="4383226" y="346025"/>
            <a:ext cx="3882574" cy="2225725"/>
            <a:chOff x="4383226" y="346025"/>
            <a:chExt cx="3882574" cy="2225725"/>
          </a:xfrm>
        </p:grpSpPr>
        <p:sp>
          <p:nvSpPr>
            <p:cNvPr id="205" name="Google Shape;205;gf34abd338f_0_35"/>
            <p:cNvSpPr txBox="1"/>
            <p:nvPr/>
          </p:nvSpPr>
          <p:spPr>
            <a:xfrm>
              <a:off x="4383226" y="346025"/>
              <a:ext cx="35547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2100">
                  <a:solidFill>
                    <a:srgbClr val="009BDB"/>
                  </a:solidFill>
                  <a:latin typeface="Maven Pro"/>
                  <a:ea typeface="Maven Pro"/>
                  <a:cs typeface="Maven Pro"/>
                  <a:sym typeface="Maven Pro"/>
                </a:rPr>
                <a:t>Video Institucional</a:t>
              </a:r>
              <a:endParaRPr i="0" sz="2100" u="none" cap="none" strike="noStrike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sp>
          <p:nvSpPr>
            <p:cNvPr id="206" name="Google Shape;206;gf34abd338f_0_35"/>
            <p:cNvSpPr txBox="1"/>
            <p:nvPr/>
          </p:nvSpPr>
          <p:spPr>
            <a:xfrm>
              <a:off x="4383226" y="619950"/>
              <a:ext cx="35547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s" sz="6000">
                  <a:solidFill>
                    <a:srgbClr val="009BDB"/>
                  </a:solidFill>
                  <a:latin typeface="Maven Pro"/>
                  <a:ea typeface="Maven Pro"/>
                  <a:cs typeface="Maven Pro"/>
                  <a:sym typeface="Maven Pro"/>
                </a:rPr>
                <a:t>Respira</a:t>
              </a:r>
              <a:endParaRPr b="1" i="0" sz="6000" u="none" cap="none" strike="noStrike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sp>
          <p:nvSpPr>
            <p:cNvPr id="207" name="Google Shape;207;gf34abd338f_0_35"/>
            <p:cNvSpPr txBox="1"/>
            <p:nvPr/>
          </p:nvSpPr>
          <p:spPr>
            <a:xfrm>
              <a:off x="4920500" y="1402050"/>
              <a:ext cx="33453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s" sz="6000">
                  <a:solidFill>
                    <a:srgbClr val="009BDB"/>
                  </a:solidFill>
                  <a:latin typeface="Maven Pro"/>
                  <a:ea typeface="Maven Pro"/>
                  <a:cs typeface="Maven Pro"/>
                  <a:sym typeface="Maven Pro"/>
                </a:rPr>
                <a:t>Córdoba</a:t>
              </a:r>
              <a:endParaRPr b="1" i="0" sz="6000" u="none" cap="none" strike="noStrike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</a:endParaRPr>
            </a:p>
          </p:txBody>
        </p:sp>
      </p:grpSp>
      <p:pic>
        <p:nvPicPr>
          <p:cNvPr id="208" name="Google Shape;208;gf34abd338f_0_35"/>
          <p:cNvPicPr preferRelativeResize="0"/>
          <p:nvPr/>
        </p:nvPicPr>
        <p:blipFill rotWithShape="1">
          <a:blip r:embed="rId4">
            <a:alphaModFix/>
          </a:blip>
          <a:srcRect b="16534" l="19916" r="0" t="33314"/>
          <a:stretch/>
        </p:blipFill>
        <p:spPr>
          <a:xfrm>
            <a:off x="798075" y="3107875"/>
            <a:ext cx="720750" cy="20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f34abd338f_0_35"/>
          <p:cNvPicPr preferRelativeResize="0"/>
          <p:nvPr/>
        </p:nvPicPr>
        <p:blipFill rotWithShape="1">
          <a:blip r:embed="rId5">
            <a:alphaModFix/>
          </a:blip>
          <a:srcRect b="0" l="83758" r="0" t="0"/>
          <a:stretch/>
        </p:blipFill>
        <p:spPr>
          <a:xfrm flipH="1">
            <a:off x="8459850" y="2868475"/>
            <a:ext cx="684150" cy="116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f34abd338f_3_0"/>
          <p:cNvPicPr preferRelativeResize="0"/>
          <p:nvPr/>
        </p:nvPicPr>
        <p:blipFill rotWithShape="1">
          <a:blip r:embed="rId3">
            <a:alphaModFix/>
          </a:blip>
          <a:srcRect b="6310" l="823" r="0" t="999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34abd338f_3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BDB">
              <a:alpha val="555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f34abd338f_3_0"/>
          <p:cNvSpPr txBox="1"/>
          <p:nvPr/>
        </p:nvSpPr>
        <p:spPr>
          <a:xfrm>
            <a:off x="39758" y="1387883"/>
            <a:ext cx="9064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 sz="3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MUCHAS GRACIAS</a:t>
            </a:r>
            <a:endParaRPr b="1" sz="36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17" name="Google Shape;217;gf34abd338f_3_0"/>
          <p:cNvSpPr/>
          <p:nvPr/>
        </p:nvSpPr>
        <p:spPr>
          <a:xfrm>
            <a:off x="-38100" y="4603500"/>
            <a:ext cx="92202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f34abd338f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200" y="4693499"/>
            <a:ext cx="6065582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f34abd338f_3_0"/>
          <p:cNvPicPr preferRelativeResize="0"/>
          <p:nvPr/>
        </p:nvPicPr>
        <p:blipFill rotWithShape="1">
          <a:blip r:embed="rId5">
            <a:alphaModFix/>
          </a:blip>
          <a:srcRect b="0" l="0" r="15959" t="0"/>
          <a:stretch/>
        </p:blipFill>
        <p:spPr>
          <a:xfrm>
            <a:off x="5764150" y="3523500"/>
            <a:ext cx="3340099" cy="10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f8e11fa0a6_3_54"/>
          <p:cNvPicPr preferRelativeResize="0"/>
          <p:nvPr/>
        </p:nvPicPr>
        <p:blipFill rotWithShape="1">
          <a:blip r:embed="rId3">
            <a:alphaModFix/>
          </a:blip>
          <a:srcRect b="11022" l="10911" r="3037" t="16461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f8e11fa0a6_3_54"/>
          <p:cNvSpPr/>
          <p:nvPr/>
        </p:nvSpPr>
        <p:spPr>
          <a:xfrm>
            <a:off x="1287475" y="3894050"/>
            <a:ext cx="65406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f8e11fa0a6_3_54"/>
          <p:cNvSpPr txBox="1"/>
          <p:nvPr/>
        </p:nvSpPr>
        <p:spPr>
          <a:xfrm>
            <a:off x="1167600" y="1517875"/>
            <a:ext cx="6808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" sz="4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Respira Córdoba</a:t>
            </a:r>
            <a:endParaRPr b="1" i="0" sz="4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9" name="Google Shape;69;gf8e11fa0a6_3_54"/>
          <p:cNvSpPr/>
          <p:nvPr/>
        </p:nvSpPr>
        <p:spPr>
          <a:xfrm>
            <a:off x="1287475" y="2377850"/>
            <a:ext cx="6540600" cy="1516200"/>
          </a:xfrm>
          <a:prstGeom prst="rect">
            <a:avLst/>
          </a:prstGeom>
          <a:solidFill>
            <a:srgbClr val="009BDB">
              <a:alpha val="75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f8e11fa0a6_3_54"/>
          <p:cNvSpPr txBox="1"/>
          <p:nvPr/>
        </p:nvSpPr>
        <p:spPr>
          <a:xfrm>
            <a:off x="1364425" y="3894050"/>
            <a:ext cx="53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</a:t>
            </a:r>
            <a:r>
              <a:rPr b="1" i="0" lang="es" sz="1600" u="none" cap="none" strike="noStrike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cologizar el Área Central de la Ciudad de Córdoba. </a:t>
            </a:r>
            <a:endParaRPr b="1" i="0" sz="1600" u="none" cap="none" strike="noStrike">
              <a:solidFill>
                <a:srgbClr val="009BDB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1" name="Google Shape;71;gf8e11fa0a6_3_54"/>
          <p:cNvSpPr txBox="1"/>
          <p:nvPr/>
        </p:nvSpPr>
        <p:spPr>
          <a:xfrm>
            <a:off x="1364425" y="2418475"/>
            <a:ext cx="6386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</a:t>
            </a:r>
            <a:r>
              <a:rPr b="1" i="0" lang="es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 un proyecto de cooperación internacional, co-financiado por la Unión Europea, que tiene como fin hacer de Córdoba una ciudad </a:t>
            </a:r>
            <a:r>
              <a:rPr b="1" i="0" lang="es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saludable</a:t>
            </a:r>
            <a:r>
              <a:rPr b="1" i="0" lang="es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inclusiva, resiliente y sostenible.</a:t>
            </a:r>
            <a:endParaRPr b="1" i="0" sz="1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72" name="Google Shape;72;gf8e11fa0a6_3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7475" y="2303774"/>
            <a:ext cx="3975900" cy="1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f8e11fa0a6_3_54"/>
          <p:cNvPicPr preferRelativeResize="0"/>
          <p:nvPr/>
        </p:nvPicPr>
        <p:blipFill rotWithShape="1">
          <a:blip r:embed="rId5">
            <a:alphaModFix/>
          </a:blip>
          <a:srcRect b="0" l="0" r="48122" t="0"/>
          <a:stretch/>
        </p:blipFill>
        <p:spPr>
          <a:xfrm>
            <a:off x="7425775" y="455425"/>
            <a:ext cx="1718226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f8e11fa0a6_3_171"/>
          <p:cNvPicPr preferRelativeResize="0"/>
          <p:nvPr/>
        </p:nvPicPr>
        <p:blipFill rotWithShape="1">
          <a:blip r:embed="rId3">
            <a:alphaModFix/>
          </a:blip>
          <a:srcRect b="0" l="0" r="66942" t="0"/>
          <a:stretch/>
        </p:blipFill>
        <p:spPr>
          <a:xfrm>
            <a:off x="6520337" y="2729127"/>
            <a:ext cx="716426" cy="4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f8e11fa0a6_3_171"/>
          <p:cNvPicPr preferRelativeResize="0"/>
          <p:nvPr/>
        </p:nvPicPr>
        <p:blipFill rotWithShape="1">
          <a:blip r:embed="rId4">
            <a:alphaModFix/>
          </a:blip>
          <a:srcRect b="0" l="57062" r="31006" t="0"/>
          <a:stretch/>
        </p:blipFill>
        <p:spPr>
          <a:xfrm>
            <a:off x="2228115" y="1722169"/>
            <a:ext cx="662625" cy="117834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f8e11fa0a6_3_171"/>
          <p:cNvSpPr txBox="1"/>
          <p:nvPr/>
        </p:nvSpPr>
        <p:spPr>
          <a:xfrm>
            <a:off x="1196401" y="3532763"/>
            <a:ext cx="272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Es una iniciativa de la Municipalidad de Córdoba</a:t>
            </a:r>
            <a:endParaRPr b="0" i="0" sz="13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81" name="Google Shape;81;gf8e11fa0a6_3_171"/>
          <p:cNvPicPr preferRelativeResize="0"/>
          <p:nvPr/>
        </p:nvPicPr>
        <p:blipFill rotWithShape="1">
          <a:blip r:embed="rId5">
            <a:alphaModFix/>
          </a:blip>
          <a:srcRect b="14958" l="0" r="0" t="0"/>
          <a:stretch/>
        </p:blipFill>
        <p:spPr>
          <a:xfrm>
            <a:off x="5075662" y="2087486"/>
            <a:ext cx="753750" cy="4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f8e11fa0a6_3_171"/>
          <p:cNvSpPr txBox="1"/>
          <p:nvPr/>
        </p:nvSpPr>
        <p:spPr>
          <a:xfrm>
            <a:off x="5809512" y="757013"/>
            <a:ext cx="21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Subvencionada en un 95% por la Unión Europea, por un monto de </a:t>
            </a:r>
            <a:r>
              <a:rPr b="1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€ 3.157.895</a:t>
            </a:r>
            <a:r>
              <a:rPr b="0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3" name="Google Shape;83;gf8e11fa0a6_3_171"/>
          <p:cNvSpPr txBox="1"/>
          <p:nvPr/>
        </p:nvSpPr>
        <p:spPr>
          <a:xfrm>
            <a:off x="2960785" y="667010"/>
            <a:ext cx="21381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En sociedad con el Ayuntamiento de Córdoba, España (Co-solicitante)</a:t>
            </a:r>
            <a:endParaRPr b="0" i="0" sz="13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4" name="Google Shape;84;gf8e11fa0a6_3_171"/>
          <p:cNvSpPr txBox="1"/>
          <p:nvPr/>
        </p:nvSpPr>
        <p:spPr>
          <a:xfrm>
            <a:off x="4385125" y="3429788"/>
            <a:ext cx="21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y el Fondo Andaluz de Municipios para la Solidaridad Internacional FAMSI (aliado extranjero)</a:t>
            </a:r>
            <a:endParaRPr b="0" i="0" sz="13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85" name="Google Shape;85;gf8e11fa0a6_3_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6238" y="2787063"/>
            <a:ext cx="799498" cy="33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gf8e11fa0a6_3_171"/>
          <p:cNvCxnSpPr/>
          <p:nvPr/>
        </p:nvCxnSpPr>
        <p:spPr>
          <a:xfrm>
            <a:off x="2559438" y="3003488"/>
            <a:ext cx="0" cy="42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gf8e11fa0a6_3_171"/>
          <p:cNvCxnSpPr/>
          <p:nvPr/>
        </p:nvCxnSpPr>
        <p:spPr>
          <a:xfrm>
            <a:off x="4029825" y="1821813"/>
            <a:ext cx="0" cy="42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gf8e11fa0a6_3_171"/>
          <p:cNvCxnSpPr/>
          <p:nvPr/>
        </p:nvCxnSpPr>
        <p:spPr>
          <a:xfrm>
            <a:off x="5452525" y="3003488"/>
            <a:ext cx="0" cy="42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gf8e11fa0a6_3_171"/>
          <p:cNvCxnSpPr/>
          <p:nvPr/>
        </p:nvCxnSpPr>
        <p:spPr>
          <a:xfrm>
            <a:off x="6878550" y="1821813"/>
            <a:ext cx="0" cy="4263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gf8e11fa0a6_3_1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625" y="336500"/>
            <a:ext cx="22288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f8e11fa0a6_3_171"/>
          <p:cNvSpPr txBox="1"/>
          <p:nvPr/>
        </p:nvSpPr>
        <p:spPr>
          <a:xfrm>
            <a:off x="1049450" y="511250"/>
            <a:ext cx="99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5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¿Qué?</a:t>
            </a:r>
            <a:endParaRPr b="1" i="0" sz="15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92" name="Google Shape;92;gf8e11fa0a6_3_171"/>
          <p:cNvGrpSpPr/>
          <p:nvPr/>
        </p:nvGrpSpPr>
        <p:grpSpPr>
          <a:xfrm>
            <a:off x="7505075" y="4243500"/>
            <a:ext cx="1638924" cy="900001"/>
            <a:chOff x="7505075" y="4243500"/>
            <a:chExt cx="1638924" cy="900001"/>
          </a:xfrm>
        </p:grpSpPr>
        <p:pic>
          <p:nvPicPr>
            <p:cNvPr id="93" name="Google Shape;93;gf8e11fa0a6_3_171"/>
            <p:cNvPicPr preferRelativeResize="0"/>
            <p:nvPr/>
          </p:nvPicPr>
          <p:blipFill rotWithShape="1">
            <a:blip r:embed="rId8">
              <a:alphaModFix/>
            </a:blip>
            <a:srcRect b="0" l="33624" r="17332" t="0"/>
            <a:stretch/>
          </p:blipFill>
          <p:spPr>
            <a:xfrm>
              <a:off x="7548300" y="4243500"/>
              <a:ext cx="1595699" cy="90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gf8e11fa0a6_3_171"/>
            <p:cNvSpPr/>
            <p:nvPr/>
          </p:nvSpPr>
          <p:spPr>
            <a:xfrm>
              <a:off x="7505075" y="4619875"/>
              <a:ext cx="206400" cy="1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" name="Google Shape;95;gf8e11fa0a6_3_1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9413" y="1722158"/>
            <a:ext cx="5511875" cy="18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450" y="1167475"/>
            <a:ext cx="3097929" cy="35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363600" y="1544025"/>
            <a:ext cx="8226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1800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Líneas temáticas</a:t>
            </a:r>
            <a:r>
              <a:rPr b="1" i="0" lang="es" sz="1800" u="none" cap="none" strike="noStrike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 y objetivos especí</a:t>
            </a:r>
            <a:r>
              <a:rPr b="1" lang="es" sz="1800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ficos </a:t>
            </a:r>
            <a:endParaRPr b="1" sz="1800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" sz="1800" u="none" cap="none" strike="noStrike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disponibles para el Lote América Latina y el Caribe:</a:t>
            </a:r>
            <a:endParaRPr b="1" i="0" sz="1800" u="none" cap="none" strike="noStrike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sz="1500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6B"/>
              </a:buClr>
              <a:buSzPts val="1800"/>
              <a:buFont typeface="Maven Pro"/>
              <a:buAutoNum type="arabicPeriod"/>
            </a:pPr>
            <a:r>
              <a:rPr lang="es" sz="1800">
                <a:latin typeface="Maven Pro"/>
                <a:ea typeface="Maven Pro"/>
                <a:cs typeface="Maven Pro"/>
                <a:sym typeface="Maven Pro"/>
              </a:rPr>
              <a:t>Reforzar</a:t>
            </a:r>
            <a:r>
              <a:rPr b="0" i="0" lang="es" sz="1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la gobernanza urbana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6B"/>
              </a:buClr>
              <a:buSzPts val="1800"/>
              <a:buFont typeface="Maven Pro"/>
              <a:buAutoNum type="arabicPeriod"/>
            </a:pPr>
            <a:r>
              <a:rPr lang="es" sz="1800">
                <a:latin typeface="Maven Pro"/>
                <a:ea typeface="Maven Pro"/>
                <a:cs typeface="Maven Pro"/>
                <a:sym typeface="Maven Pro"/>
              </a:rPr>
              <a:t>Garantizar la </a:t>
            </a:r>
            <a:r>
              <a:rPr b="0" i="0" lang="es" sz="1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Inclusión social de las ciudades</a:t>
            </a:r>
            <a:endParaRPr b="0" i="0" sz="18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6B"/>
              </a:buClr>
              <a:buSzPts val="1800"/>
              <a:buFont typeface="Maven Pro"/>
              <a:buAutoNum type="arabicPeriod"/>
            </a:pPr>
            <a:r>
              <a:rPr b="0" i="0" lang="es" sz="1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Mejorar la resiliencia y la ecologización de las ciudades</a:t>
            </a:r>
            <a:endParaRPr b="0" i="0" sz="18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6B"/>
              </a:buClr>
              <a:buSzPts val="1800"/>
              <a:buFont typeface="Maven Pro"/>
              <a:buAutoNum type="arabicPeriod"/>
            </a:pPr>
            <a:r>
              <a:rPr lang="es" sz="1800">
                <a:latin typeface="Maven Pro"/>
                <a:ea typeface="Maven Pro"/>
                <a:cs typeface="Maven Pro"/>
                <a:sym typeface="Maven Pro"/>
              </a:rPr>
              <a:t>Aumentar</a:t>
            </a:r>
            <a:r>
              <a:rPr b="0" i="0" lang="es" sz="1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la prosperidad e innovación en las ciudades</a:t>
            </a:r>
            <a:endParaRPr b="1" i="0" sz="1700" u="none" cap="none" strike="noStrike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250150" y="415825"/>
            <a:ext cx="7683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s" sz="2500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</a:rPr>
              <a:t>Bases</a:t>
            </a:r>
            <a:r>
              <a:rPr b="1" i="0" lang="es" sz="2500" u="none" cap="none" strike="noStrike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</a:rPr>
              <a:t> de la </a:t>
            </a:r>
            <a:r>
              <a:rPr b="1" i="0" lang="es" sz="2500" u="none" cap="none" strike="noStrike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Convocatoria</a:t>
            </a:r>
            <a:r>
              <a:rPr b="1" i="0" lang="es" sz="2500" u="none" cap="none" strike="noStrike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1" i="0" sz="2500" u="none" cap="none" strike="noStrike">
              <a:solidFill>
                <a:srgbClr val="F4C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s" sz="1800" u="none" cap="none" strike="noStrike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Autoridades </a:t>
            </a:r>
            <a:r>
              <a:rPr i="0" lang="es" sz="1800" u="none" cap="none" strike="noStrike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Locales</a:t>
            </a:r>
            <a:r>
              <a:rPr i="0" lang="es" sz="1800" u="none" cap="none" strike="noStrike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: asociaciones por unas ciudades sostenibles 2020</a:t>
            </a:r>
            <a:endParaRPr i="0" sz="1600" u="none" cap="none" strike="noStrike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450" y="4195763"/>
            <a:ext cx="1864800" cy="65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68715" r="0" t="0"/>
          <a:stretch/>
        </p:blipFill>
        <p:spPr>
          <a:xfrm>
            <a:off x="0" y="267475"/>
            <a:ext cx="125015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363600" y="3903713"/>
            <a:ext cx="64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Aspectos diversos que se complementan y permiten conducir </a:t>
            </a:r>
            <a:endParaRPr sz="1600">
              <a:solidFill>
                <a:srgbClr val="00306B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306B"/>
                </a:solidFill>
                <a:latin typeface="Maven Pro"/>
                <a:ea typeface="Maven Pro"/>
                <a:cs typeface="Maven Pro"/>
                <a:sym typeface="Maven Pro"/>
              </a:rPr>
              <a:t>proyectos de ciudades sostenibles.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1779450" y="361925"/>
            <a:ext cx="5585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2500" u="none" cap="none" strike="noStrike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</a:rPr>
              <a:t>Resultados esperados del Proyecto</a:t>
            </a:r>
            <a:endParaRPr b="0" i="0" sz="2500" u="none" cap="none" strike="noStrike">
              <a:solidFill>
                <a:srgbClr val="F4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6055850" y="3490050"/>
            <a:ext cx="2417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36825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Readecuado el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espacio del Área Central 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con más oferta de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recorridos culturales accesibles 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y un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patrimonio físico, protegido y puesto en valor.</a:t>
            </a:r>
            <a:endParaRPr b="1" sz="12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08950" y="1736988"/>
            <a:ext cx="2417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Aplicados los principios de la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economía circular 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en la dinamización del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Área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Central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de la Ciudad de Córdoba.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6055850" y="1736988"/>
            <a:ext cx="241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361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Fortalecidas las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capacidades institucionales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del sector público municipal en la gestión urbana sostenible con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enfoque participativo.</a:t>
            </a:r>
            <a:endParaRPr b="1" sz="12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08950" y="3490050"/>
            <a:ext cx="241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Mejorada la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capacidad técnica de la ciudad </a:t>
            </a:r>
            <a:r>
              <a:rPr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 Córdoba para diseñar e implementar </a:t>
            </a:r>
            <a:r>
              <a:rPr b="1" lang="es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estrategias urbanas sostenibles.</a:t>
            </a:r>
            <a:endParaRPr b="0" i="0" sz="12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262925" y="2906700"/>
            <a:ext cx="81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3000">
                <a:solidFill>
                  <a:srgbClr val="32AA53"/>
                </a:solidFill>
                <a:latin typeface="Maven Pro"/>
                <a:ea typeface="Maven Pro"/>
                <a:cs typeface="Maven Pro"/>
                <a:sym typeface="Maven Pro"/>
              </a:rPr>
              <a:t>03</a:t>
            </a:r>
            <a:endParaRPr b="0" i="0" sz="3000" u="none" cap="none" strike="noStrike">
              <a:solidFill>
                <a:srgbClr val="32AA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308300" y="1146800"/>
            <a:ext cx="81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3000">
                <a:solidFill>
                  <a:srgbClr val="F4C000"/>
                </a:solidFill>
                <a:latin typeface="Maven Pro"/>
                <a:ea typeface="Maven Pro"/>
                <a:cs typeface="Maven Pro"/>
                <a:sym typeface="Maven Pro"/>
              </a:rPr>
              <a:t>04</a:t>
            </a:r>
            <a:endParaRPr b="0" i="0" sz="3000" u="none" cap="none" strike="noStrike">
              <a:solidFill>
                <a:srgbClr val="F4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855200" y="2906700"/>
            <a:ext cx="81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3000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02</a:t>
            </a:r>
            <a:endParaRPr b="0" i="0" sz="3000" u="none" cap="none" strike="noStrike">
              <a:solidFill>
                <a:srgbClr val="F07E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855199" y="1146800"/>
            <a:ext cx="81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3000">
                <a:solidFill>
                  <a:srgbClr val="CE1537"/>
                </a:solidFill>
                <a:latin typeface="Maven Pro"/>
                <a:ea typeface="Maven Pro"/>
                <a:cs typeface="Maven Pro"/>
                <a:sym typeface="Maven Pro"/>
              </a:rPr>
              <a:t>01</a:t>
            </a:r>
            <a:endParaRPr b="0" i="0" sz="3000" u="none" cap="none" strike="noStrike">
              <a:solidFill>
                <a:srgbClr val="CE1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1709" r="1699" t="0"/>
          <a:stretch/>
        </p:blipFill>
        <p:spPr>
          <a:xfrm>
            <a:off x="3190450" y="1286025"/>
            <a:ext cx="2763100" cy="274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/>
          <p:nvPr/>
        </p:nvCxnSpPr>
        <p:spPr>
          <a:xfrm rot="10800000">
            <a:off x="2050500" y="1500675"/>
            <a:ext cx="1701000" cy="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4"/>
          <p:cNvCxnSpPr>
            <a:stCxn id="118" idx="1"/>
            <a:endCxn id="122" idx="1"/>
          </p:cNvCxnSpPr>
          <p:nvPr/>
        </p:nvCxnSpPr>
        <p:spPr>
          <a:xfrm rot="10800000">
            <a:off x="5280799" y="1484300"/>
            <a:ext cx="1574400" cy="16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4"/>
          <p:cNvCxnSpPr>
            <a:endCxn id="115" idx="3"/>
          </p:cNvCxnSpPr>
          <p:nvPr/>
        </p:nvCxnSpPr>
        <p:spPr>
          <a:xfrm rot="10800000">
            <a:off x="2081325" y="3260700"/>
            <a:ext cx="11931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4"/>
          <p:cNvCxnSpPr>
            <a:stCxn id="117" idx="1"/>
          </p:cNvCxnSpPr>
          <p:nvPr/>
        </p:nvCxnSpPr>
        <p:spPr>
          <a:xfrm rot="10800000">
            <a:off x="5803700" y="3260700"/>
            <a:ext cx="10515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77135" t="0"/>
          <a:stretch/>
        </p:blipFill>
        <p:spPr>
          <a:xfrm>
            <a:off x="8230300" y="0"/>
            <a:ext cx="91370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2963125" y="341500"/>
            <a:ext cx="384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2100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Aporte</a:t>
            </a:r>
            <a:r>
              <a:rPr b="1" i="0" lang="es" sz="2100" u="none" cap="none" strike="noStrike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 del proyecto a los ejes de la gestión municipal.</a:t>
            </a:r>
            <a:endParaRPr b="1" i="0" sz="2100" u="none" cap="none" strike="noStrike">
              <a:solidFill>
                <a:srgbClr val="F07E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910301" y="3114900"/>
            <a:ext cx="133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Ciudad Sostenible </a:t>
            </a:r>
            <a:endParaRPr b="0" i="0" sz="19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990456" y="4110000"/>
            <a:ext cx="213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Ciudad Atractiva y Plani</a:t>
            </a:r>
            <a:r>
              <a:rPr lang="es" sz="1600">
                <a:latin typeface="Maven Pro"/>
                <a:ea typeface="Maven Pro"/>
                <a:cs typeface="Maven Pro"/>
                <a:sym typeface="Maven Pro"/>
              </a:rPr>
              <a:t>ficada</a:t>
            </a: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95100" y="2991750"/>
            <a:ext cx="1703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Ciudad de</a:t>
            </a:r>
            <a:r>
              <a:rPr lang="es" sz="1600">
                <a:latin typeface="Maven Pro"/>
                <a:ea typeface="Maven Pro"/>
                <a:cs typeface="Maven Pro"/>
                <a:sym typeface="Maven Pro"/>
              </a:rPr>
              <a:t> O</a:t>
            </a: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portunidades</a:t>
            </a:r>
            <a:endParaRPr sz="16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e Inclusiva</a:t>
            </a:r>
            <a:endParaRPr b="0" i="0" sz="19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25" y="341500"/>
            <a:ext cx="22193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955700" y="516250"/>
            <a:ext cx="1419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5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¿Para qué?</a:t>
            </a:r>
            <a:endParaRPr b="1" i="0" sz="15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55700" y="974575"/>
            <a:ext cx="1419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500" u="none" cap="none" strike="noStrike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¿Para qu</a:t>
            </a:r>
            <a:r>
              <a:rPr b="1" lang="es" sz="1500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ién</a:t>
            </a:r>
            <a:r>
              <a:rPr b="1" i="0" lang="es" sz="1500" u="none" cap="none" strike="noStrike">
                <a:solidFill>
                  <a:srgbClr val="F07E07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 b="1" i="0" sz="1500" u="none" cap="none" strike="noStrike">
              <a:solidFill>
                <a:srgbClr val="F07E0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137" name="Google Shape;137;p5"/>
          <p:cNvCxnSpPr/>
          <p:nvPr/>
        </p:nvCxnSpPr>
        <p:spPr>
          <a:xfrm rot="10800000">
            <a:off x="2598500" y="3484350"/>
            <a:ext cx="7671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8" name="Google Shape;1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5700" y="974575"/>
            <a:ext cx="3672648" cy="307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5"/>
          <p:cNvCxnSpPr/>
          <p:nvPr/>
        </p:nvCxnSpPr>
        <p:spPr>
          <a:xfrm rot="10800000">
            <a:off x="6118100" y="3484350"/>
            <a:ext cx="7671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0" name="Google Shape;140;p5"/>
          <p:cNvGrpSpPr/>
          <p:nvPr/>
        </p:nvGrpSpPr>
        <p:grpSpPr>
          <a:xfrm>
            <a:off x="4697950" y="3976950"/>
            <a:ext cx="292500" cy="502500"/>
            <a:chOff x="4279500" y="3843900"/>
            <a:chExt cx="292500" cy="502500"/>
          </a:xfrm>
        </p:grpSpPr>
        <p:cxnSp>
          <p:nvCxnSpPr>
            <p:cNvPr id="141" name="Google Shape;141;p5"/>
            <p:cNvCxnSpPr/>
            <p:nvPr/>
          </p:nvCxnSpPr>
          <p:spPr>
            <a:xfrm rot="10800000">
              <a:off x="4279500" y="4346400"/>
              <a:ext cx="292500" cy="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5"/>
            <p:cNvCxnSpPr/>
            <p:nvPr/>
          </p:nvCxnSpPr>
          <p:spPr>
            <a:xfrm rot="10800000">
              <a:off x="4279500" y="3843900"/>
              <a:ext cx="0" cy="5025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53953" r="0" t="0"/>
          <a:stretch/>
        </p:blipFill>
        <p:spPr>
          <a:xfrm flipH="1" rot="-5400000">
            <a:off x="7746725" y="502175"/>
            <a:ext cx="1904349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34abd338f_0_16"/>
          <p:cNvSpPr txBox="1"/>
          <p:nvPr/>
        </p:nvSpPr>
        <p:spPr>
          <a:xfrm>
            <a:off x="311050" y="1274500"/>
            <a:ext cx="1983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 sz="2100">
                <a:solidFill>
                  <a:srgbClr val="CE1537"/>
                </a:solidFill>
                <a:latin typeface="Maven Pro"/>
                <a:ea typeface="Maven Pro"/>
                <a:cs typeface="Maven Pro"/>
                <a:sym typeface="Maven Pro"/>
              </a:rPr>
              <a:t>Espacio de </a:t>
            </a:r>
            <a:endParaRPr b="1" sz="2100">
              <a:solidFill>
                <a:srgbClr val="CE1537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 sz="2100">
                <a:solidFill>
                  <a:srgbClr val="CE1537"/>
                </a:solidFill>
                <a:latin typeface="Maven Pro"/>
                <a:ea typeface="Maven Pro"/>
                <a:cs typeface="Maven Pro"/>
                <a:sym typeface="Maven Pro"/>
              </a:rPr>
              <a:t>intervención</a:t>
            </a:r>
            <a:endParaRPr b="1" i="0" sz="2100" u="none" cap="none" strike="noStrike">
              <a:solidFill>
                <a:srgbClr val="CE1537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49" name="Google Shape;149;gf34abd338f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63" y="341500"/>
            <a:ext cx="22288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f34abd338f_0_16"/>
          <p:cNvSpPr txBox="1"/>
          <p:nvPr/>
        </p:nvSpPr>
        <p:spPr>
          <a:xfrm>
            <a:off x="955700" y="516250"/>
            <a:ext cx="1419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¿</a:t>
            </a:r>
            <a:r>
              <a:rPr b="1" lang="e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Dónde</a:t>
            </a:r>
            <a:r>
              <a:rPr b="1" i="0" lang="es" sz="14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 b="1" i="0" sz="14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1" name="Google Shape;151;gf34abd338f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539" y="211299"/>
            <a:ext cx="4372423" cy="447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f34abd338f_0_16"/>
          <p:cNvPicPr preferRelativeResize="0"/>
          <p:nvPr/>
        </p:nvPicPr>
        <p:blipFill rotWithShape="1">
          <a:blip r:embed="rId5">
            <a:alphaModFix/>
          </a:blip>
          <a:srcRect b="0" l="0" r="49545" t="0"/>
          <a:stretch/>
        </p:blipFill>
        <p:spPr>
          <a:xfrm>
            <a:off x="8041275" y="563975"/>
            <a:ext cx="1102725" cy="21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f34abd338f_0_16"/>
          <p:cNvPicPr preferRelativeResize="0"/>
          <p:nvPr/>
        </p:nvPicPr>
        <p:blipFill rotWithShape="1">
          <a:blip r:embed="rId5">
            <a:alphaModFix/>
          </a:blip>
          <a:srcRect b="0" l="51136" r="0" t="43233"/>
          <a:stretch/>
        </p:blipFill>
        <p:spPr>
          <a:xfrm>
            <a:off x="0" y="3072975"/>
            <a:ext cx="1067950" cy="12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34abd338f_0_0"/>
          <p:cNvSpPr txBox="1"/>
          <p:nvPr/>
        </p:nvSpPr>
        <p:spPr>
          <a:xfrm>
            <a:off x="2878353" y="434050"/>
            <a:ext cx="533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 sz="1900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</a:rPr>
              <a:t>¿CÓMO LOGRAMOS LOS RESULTADOS?</a:t>
            </a:r>
            <a:endParaRPr b="1" i="0" sz="2100" u="none" cap="none" strike="noStrike">
              <a:solidFill>
                <a:srgbClr val="009BDB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9" name="Google Shape;159;gf34abd338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38" y="341500"/>
            <a:ext cx="22193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f34abd338f_0_0"/>
          <p:cNvSpPr txBox="1"/>
          <p:nvPr/>
        </p:nvSpPr>
        <p:spPr>
          <a:xfrm>
            <a:off x="1108100" y="516250"/>
            <a:ext cx="1419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5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¿Cómo?</a:t>
            </a:r>
            <a:endParaRPr b="1" i="0" sz="15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61" name="Google Shape;161;gf34abd338f_0_0"/>
          <p:cNvPicPr preferRelativeResize="0"/>
          <p:nvPr/>
        </p:nvPicPr>
        <p:blipFill rotWithShape="1">
          <a:blip r:embed="rId4">
            <a:alphaModFix/>
          </a:blip>
          <a:srcRect b="29" l="0" r="0" t="39"/>
          <a:stretch/>
        </p:blipFill>
        <p:spPr>
          <a:xfrm>
            <a:off x="3625650" y="972850"/>
            <a:ext cx="1547999" cy="36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gf34abd338f_0_0"/>
          <p:cNvGrpSpPr/>
          <p:nvPr/>
        </p:nvGrpSpPr>
        <p:grpSpPr>
          <a:xfrm>
            <a:off x="662875" y="1369675"/>
            <a:ext cx="3105975" cy="2986200"/>
            <a:chOff x="5371275" y="1350100"/>
            <a:chExt cx="3105975" cy="2986200"/>
          </a:xfrm>
        </p:grpSpPr>
        <p:sp>
          <p:nvSpPr>
            <p:cNvPr id="163" name="Google Shape;163;gf34abd338f_0_0"/>
            <p:cNvSpPr txBox="1"/>
            <p:nvPr/>
          </p:nvSpPr>
          <p:spPr>
            <a:xfrm>
              <a:off x="5576550" y="1350100"/>
              <a:ext cx="2900700" cy="29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Programa de Formación en Planificación y Gestión Urbana, desde una perspectiva sostenible, 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6"/>
                    </a:ext>
                  </a:extLst>
                </a:rPr>
                <a:t>inclusiva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 y accesible.</a:t>
              </a:r>
              <a:endParaRPr>
                <a:latin typeface="Maven Pro"/>
                <a:ea typeface="Maven Pro"/>
                <a:cs typeface="Maven Pro"/>
                <a:sym typeface="Maven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M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7"/>
                    </a:ext>
                  </a:extLst>
                </a:rPr>
                <a:t>ecanismo de diálogo y concertación con los actores del territorio. </a:t>
              </a:r>
              <a:endParaRPr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9"/>
                    </a:ext>
                  </a:extLst>
                </a:rPr>
                <a:t>Fortalecimiento del diálogo y coordinación inter-áreas municipales.</a:t>
              </a:r>
              <a:endParaRPr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11"/>
                    </a:ext>
                  </a:extLst>
                </a:rPr>
                <a:t>Formulación de un 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12"/>
                    </a:ext>
                  </a:extLst>
                </a:rPr>
                <a:t>Plan de recuperación integral del Área Central.</a:t>
              </a:r>
              <a:endParaRPr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pic>
          <p:nvPicPr>
            <p:cNvPr id="164" name="Google Shape;164;gf34abd338f_0_0"/>
            <p:cNvPicPr preferRelativeResize="0"/>
            <p:nvPr/>
          </p:nvPicPr>
          <p:blipFill rotWithShape="1">
            <a:blip r:embed="rId5">
              <a:alphaModFix/>
            </a:blip>
            <a:srcRect b="70037" l="0" r="0" t="0"/>
            <a:stretch/>
          </p:blipFill>
          <p:spPr>
            <a:xfrm>
              <a:off x="5371275" y="1486050"/>
              <a:ext cx="180000" cy="159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f34abd338f_0_0"/>
            <p:cNvPicPr preferRelativeResize="0"/>
            <p:nvPr/>
          </p:nvPicPr>
          <p:blipFill rotWithShape="1">
            <a:blip r:embed="rId5">
              <a:alphaModFix/>
            </a:blip>
            <a:srcRect b="70037" l="0" r="0" t="0"/>
            <a:stretch/>
          </p:blipFill>
          <p:spPr>
            <a:xfrm>
              <a:off x="5371275" y="2320300"/>
              <a:ext cx="180000" cy="159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f34abd338f_0_0"/>
            <p:cNvPicPr preferRelativeResize="0"/>
            <p:nvPr/>
          </p:nvPicPr>
          <p:blipFill rotWithShape="1">
            <a:blip r:embed="rId5">
              <a:alphaModFix/>
            </a:blip>
            <a:srcRect b="70037" l="0" r="0" t="0"/>
            <a:stretch/>
          </p:blipFill>
          <p:spPr>
            <a:xfrm>
              <a:off x="5371275" y="2965875"/>
              <a:ext cx="180000" cy="159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gf34abd338f_0_0"/>
            <p:cNvPicPr preferRelativeResize="0"/>
            <p:nvPr/>
          </p:nvPicPr>
          <p:blipFill rotWithShape="1">
            <a:blip r:embed="rId5">
              <a:alphaModFix/>
            </a:blip>
            <a:srcRect b="70037" l="0" r="0" t="0"/>
            <a:stretch/>
          </p:blipFill>
          <p:spPr>
            <a:xfrm>
              <a:off x="5371275" y="3611450"/>
              <a:ext cx="180000" cy="159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gf34abd338f_0_0"/>
          <p:cNvGrpSpPr/>
          <p:nvPr/>
        </p:nvGrpSpPr>
        <p:grpSpPr>
          <a:xfrm>
            <a:off x="5249850" y="2125925"/>
            <a:ext cx="3180175" cy="2555100"/>
            <a:chOff x="578325" y="1565650"/>
            <a:chExt cx="3180175" cy="2555100"/>
          </a:xfrm>
        </p:grpSpPr>
        <p:sp>
          <p:nvSpPr>
            <p:cNvPr id="169" name="Google Shape;169;gf34abd338f_0_0"/>
            <p:cNvSpPr txBox="1"/>
            <p:nvPr/>
          </p:nvSpPr>
          <p:spPr>
            <a:xfrm>
              <a:off x="758200" y="1565650"/>
              <a:ext cx="30003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C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ampaña de comunicación y sensibilización sobre la Ciudad como Patrimonio</a:t>
              </a:r>
              <a:r>
                <a:rPr lang="es">
                  <a:highlight>
                    <a:srgbClr val="FFFFFF"/>
                  </a:highlight>
                  <a:latin typeface="Maven Pro"/>
                  <a:ea typeface="Maven Pro"/>
                  <a:cs typeface="Maven Pro"/>
                  <a:sym typeface="Maven Pro"/>
                </a:rPr>
                <a:t>.</a:t>
              </a:r>
              <a:endParaRPr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Ejecución de obras de reparación, refuncionalización y puesta en espacios verdes y monumentos.</a:t>
              </a:r>
              <a:endParaRPr>
                <a:latin typeface="Maven Pro"/>
                <a:ea typeface="Maven Pro"/>
                <a:cs typeface="Maven Pro"/>
                <a:sym typeface="Maven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D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13"/>
                    </a:ext>
                  </a:extLst>
                </a:rPr>
                <a:t>esarrollo de recorridos turísticos, culturales y gastronómicos innovadores y accesibles.</a:t>
              </a:r>
              <a:endParaRPr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latin typeface="Maven Pro"/>
                  <a:ea typeface="Maven Pro"/>
                  <a:cs typeface="Maven Pro"/>
                  <a:sym typeface="Maven Pro"/>
                  <a:extLst>
                    <a:ext uri="http://customooxmlschemas.google.com/">
                      <go:slidesCustomData xmlns:go="http://customooxmlschemas.google.com/" textRoundtripDataId="15"/>
                    </a:ext>
                  </a:extLst>
                </a:rPr>
                <a:t>Incorporación de superficies verdes en espacios públicos</a:t>
              </a:r>
              <a:r>
                <a:rPr lang="es">
                  <a:latin typeface="Maven Pro"/>
                  <a:ea typeface="Maven Pro"/>
                  <a:cs typeface="Maven Pro"/>
                  <a:sym typeface="Maven Pro"/>
                </a:rPr>
                <a:t>.</a:t>
              </a:r>
              <a:endParaRPr>
                <a:latin typeface="Maven Pro"/>
                <a:ea typeface="Maven Pro"/>
                <a:cs typeface="Maven Pro"/>
                <a:sym typeface="Maven Pro"/>
              </a:endParaRPr>
            </a:p>
          </p:txBody>
        </p:sp>
        <p:pic>
          <p:nvPicPr>
            <p:cNvPr id="170" name="Google Shape;170;gf34abd338f_0_0"/>
            <p:cNvPicPr preferRelativeResize="0"/>
            <p:nvPr/>
          </p:nvPicPr>
          <p:blipFill rotWithShape="1">
            <a:blip r:embed="rId5">
              <a:alphaModFix/>
            </a:blip>
            <a:srcRect b="44960" l="0" r="0" t="28786"/>
            <a:stretch/>
          </p:blipFill>
          <p:spPr>
            <a:xfrm rot="5400000">
              <a:off x="558525" y="1722000"/>
              <a:ext cx="180000" cy="140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f34abd338f_0_0"/>
            <p:cNvPicPr preferRelativeResize="0"/>
            <p:nvPr/>
          </p:nvPicPr>
          <p:blipFill rotWithShape="1">
            <a:blip r:embed="rId5">
              <a:alphaModFix/>
            </a:blip>
            <a:srcRect b="44960" l="0" r="0" t="28786"/>
            <a:stretch/>
          </p:blipFill>
          <p:spPr>
            <a:xfrm rot="5400000">
              <a:off x="558525" y="2340100"/>
              <a:ext cx="180000" cy="140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f34abd338f_0_0"/>
            <p:cNvPicPr preferRelativeResize="0"/>
            <p:nvPr/>
          </p:nvPicPr>
          <p:blipFill rotWithShape="1">
            <a:blip r:embed="rId5">
              <a:alphaModFix/>
            </a:blip>
            <a:srcRect b="44960" l="0" r="0" t="28786"/>
            <a:stretch/>
          </p:blipFill>
          <p:spPr>
            <a:xfrm rot="5400000">
              <a:off x="558525" y="2975550"/>
              <a:ext cx="180000" cy="140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f34abd338f_0_0"/>
            <p:cNvPicPr preferRelativeResize="0"/>
            <p:nvPr/>
          </p:nvPicPr>
          <p:blipFill rotWithShape="1">
            <a:blip r:embed="rId5">
              <a:alphaModFix/>
            </a:blip>
            <a:srcRect b="44960" l="0" r="0" t="28786"/>
            <a:stretch/>
          </p:blipFill>
          <p:spPr>
            <a:xfrm rot="5400000">
              <a:off x="558525" y="3621125"/>
              <a:ext cx="180000" cy="1404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gf34abd338f_0_0"/>
          <p:cNvGrpSpPr/>
          <p:nvPr/>
        </p:nvGrpSpPr>
        <p:grpSpPr>
          <a:xfrm>
            <a:off x="8052650" y="-1"/>
            <a:ext cx="1091349" cy="1553076"/>
            <a:chOff x="8052650" y="-1"/>
            <a:chExt cx="1091349" cy="1553076"/>
          </a:xfrm>
        </p:grpSpPr>
        <p:pic>
          <p:nvPicPr>
            <p:cNvPr id="175" name="Google Shape;175;gf34abd338f_0_0"/>
            <p:cNvPicPr preferRelativeResize="0"/>
            <p:nvPr/>
          </p:nvPicPr>
          <p:blipFill rotWithShape="1">
            <a:blip r:embed="rId6">
              <a:alphaModFix/>
            </a:blip>
            <a:srcRect b="32240" l="24920" r="43469" t="20714"/>
            <a:stretch/>
          </p:blipFill>
          <p:spPr>
            <a:xfrm flipH="1">
              <a:off x="8244000" y="-1"/>
              <a:ext cx="899999" cy="134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gf34abd338f_0_0"/>
            <p:cNvSpPr/>
            <p:nvPr/>
          </p:nvSpPr>
          <p:spPr>
            <a:xfrm>
              <a:off x="8052650" y="647375"/>
              <a:ext cx="372000" cy="905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90142083f_0_109"/>
          <p:cNvSpPr txBox="1"/>
          <p:nvPr/>
        </p:nvSpPr>
        <p:spPr>
          <a:xfrm>
            <a:off x="2878353" y="434050"/>
            <a:ext cx="533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" sz="1900">
                <a:solidFill>
                  <a:srgbClr val="009BDB"/>
                </a:solidFill>
                <a:latin typeface="Maven Pro"/>
                <a:ea typeface="Maven Pro"/>
                <a:cs typeface="Maven Pro"/>
                <a:sym typeface="Maven Pro"/>
              </a:rPr>
              <a:t>¿CÓMO LOGRAMOS LOS RESULTADOS?</a:t>
            </a:r>
            <a:endParaRPr b="1" i="0" sz="2100" u="none" cap="none" strike="noStrike">
              <a:solidFill>
                <a:srgbClr val="009BDB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82" name="Google Shape;182;gf90142083f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38" y="341500"/>
            <a:ext cx="22193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f90142083f_0_109"/>
          <p:cNvSpPr txBox="1"/>
          <p:nvPr/>
        </p:nvSpPr>
        <p:spPr>
          <a:xfrm>
            <a:off x="1108100" y="516250"/>
            <a:ext cx="14196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2450" spcFirstLastPara="1" rIns="92450" wrap="square" tIns="92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aven Pro"/>
              <a:buNone/>
            </a:pPr>
            <a:r>
              <a:rPr b="1" i="0" lang="es" sz="1500" u="none" cap="none" strike="noStrike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¿Cómo?</a:t>
            </a:r>
            <a:endParaRPr b="1" i="0" sz="15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84" name="Google Shape;184;gf90142083f_0_109"/>
          <p:cNvPicPr preferRelativeResize="0"/>
          <p:nvPr/>
        </p:nvPicPr>
        <p:blipFill rotWithShape="1">
          <a:blip r:embed="rId4">
            <a:alphaModFix/>
          </a:blip>
          <a:srcRect b="0" l="19" r="19" t="0"/>
          <a:stretch/>
        </p:blipFill>
        <p:spPr>
          <a:xfrm>
            <a:off x="3625650" y="972850"/>
            <a:ext cx="1547998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f90142083f_0_109"/>
          <p:cNvSpPr txBox="1"/>
          <p:nvPr/>
        </p:nvSpPr>
        <p:spPr>
          <a:xfrm>
            <a:off x="868150" y="1369675"/>
            <a:ext cx="2900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Adquisición de equipamiento para el Observatorio Ambiental de la Municipalidad de Córdoba.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17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Adecuaciones y reformas edilicias para la refuncionalización del Observatorio Ambiental.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19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Desarrollo de protocolos de recolección, monitoreo y medición de datos, inventario de GEI y mapa de isla de calor.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21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Entrenamiento y formación al personal en los nuevos procedimientos y protocolos de trabajo</a:t>
            </a:r>
            <a:r>
              <a:rPr lang="es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6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86" name="Google Shape;186;gf90142083f_0_109"/>
          <p:cNvPicPr preferRelativeResize="0"/>
          <p:nvPr/>
        </p:nvPicPr>
        <p:blipFill rotWithShape="1">
          <a:blip r:embed="rId5">
            <a:alphaModFix/>
          </a:blip>
          <a:srcRect b="26815" l="0" r="0" t="55126"/>
          <a:stretch/>
        </p:blipFill>
        <p:spPr>
          <a:xfrm flipH="1" rot="-5400000">
            <a:off x="698186" y="1514826"/>
            <a:ext cx="261775" cy="14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f90142083f_0_109"/>
          <p:cNvPicPr preferRelativeResize="0"/>
          <p:nvPr/>
        </p:nvPicPr>
        <p:blipFill rotWithShape="1">
          <a:blip r:embed="rId5">
            <a:alphaModFix/>
          </a:blip>
          <a:srcRect b="26815" l="0" r="0" t="55126"/>
          <a:stretch/>
        </p:blipFill>
        <p:spPr>
          <a:xfrm flipH="1" rot="-5400000">
            <a:off x="698186" y="2165826"/>
            <a:ext cx="261775" cy="14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f90142083f_0_109"/>
          <p:cNvPicPr preferRelativeResize="0"/>
          <p:nvPr/>
        </p:nvPicPr>
        <p:blipFill rotWithShape="1">
          <a:blip r:embed="rId5">
            <a:alphaModFix/>
          </a:blip>
          <a:srcRect b="26815" l="0" r="0" t="55126"/>
          <a:stretch/>
        </p:blipFill>
        <p:spPr>
          <a:xfrm flipH="1" rot="-5400000">
            <a:off x="698186" y="3007501"/>
            <a:ext cx="261775" cy="14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f90142083f_0_109"/>
          <p:cNvPicPr preferRelativeResize="0"/>
          <p:nvPr/>
        </p:nvPicPr>
        <p:blipFill rotWithShape="1">
          <a:blip r:embed="rId5">
            <a:alphaModFix/>
          </a:blip>
          <a:srcRect b="26815" l="0" r="0" t="55126"/>
          <a:stretch/>
        </p:blipFill>
        <p:spPr>
          <a:xfrm flipH="1" rot="-5400000">
            <a:off x="698186" y="3849176"/>
            <a:ext cx="261775" cy="14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f90142083f_0_109"/>
          <p:cNvPicPr preferRelativeResize="0"/>
          <p:nvPr/>
        </p:nvPicPr>
        <p:blipFill rotWithShape="1">
          <a:blip r:embed="rId5">
            <a:alphaModFix/>
          </a:blip>
          <a:srcRect b="0" l="0" r="0" t="70763"/>
          <a:stretch/>
        </p:blipFill>
        <p:spPr>
          <a:xfrm>
            <a:off x="5173650" y="3818676"/>
            <a:ext cx="252001" cy="2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90142083f_0_109"/>
          <p:cNvPicPr preferRelativeResize="0"/>
          <p:nvPr/>
        </p:nvPicPr>
        <p:blipFill rotWithShape="1">
          <a:blip r:embed="rId5">
            <a:alphaModFix/>
          </a:blip>
          <a:srcRect b="0" l="0" r="0" t="70763"/>
          <a:stretch/>
        </p:blipFill>
        <p:spPr>
          <a:xfrm>
            <a:off x="5173650" y="3180801"/>
            <a:ext cx="252001" cy="2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f90142083f_0_109"/>
          <p:cNvPicPr preferRelativeResize="0"/>
          <p:nvPr/>
        </p:nvPicPr>
        <p:blipFill rotWithShape="1">
          <a:blip r:embed="rId5">
            <a:alphaModFix/>
          </a:blip>
          <a:srcRect b="0" l="0" r="0" t="70763"/>
          <a:stretch/>
        </p:blipFill>
        <p:spPr>
          <a:xfrm>
            <a:off x="5173650" y="2542926"/>
            <a:ext cx="252001" cy="2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f90142083f_0_109"/>
          <p:cNvPicPr preferRelativeResize="0"/>
          <p:nvPr/>
        </p:nvPicPr>
        <p:blipFill rotWithShape="1">
          <a:blip r:embed="rId5">
            <a:alphaModFix/>
          </a:blip>
          <a:srcRect b="0" l="0" r="0" t="70763"/>
          <a:stretch/>
        </p:blipFill>
        <p:spPr>
          <a:xfrm>
            <a:off x="5173650" y="1677351"/>
            <a:ext cx="252001" cy="2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f90142083f_0_109"/>
          <p:cNvPicPr preferRelativeResize="0"/>
          <p:nvPr/>
        </p:nvPicPr>
        <p:blipFill rotWithShape="1">
          <a:blip r:embed="rId5">
            <a:alphaModFix/>
          </a:blip>
          <a:srcRect b="0" l="0" r="0" t="70763"/>
          <a:stretch/>
        </p:blipFill>
        <p:spPr>
          <a:xfrm>
            <a:off x="5173650" y="1267176"/>
            <a:ext cx="252001" cy="221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f90142083f_0_109"/>
          <p:cNvGrpSpPr/>
          <p:nvPr/>
        </p:nvGrpSpPr>
        <p:grpSpPr>
          <a:xfrm>
            <a:off x="8052650" y="-1"/>
            <a:ext cx="1091349" cy="1553076"/>
            <a:chOff x="8052650" y="-1"/>
            <a:chExt cx="1091349" cy="1553076"/>
          </a:xfrm>
        </p:grpSpPr>
        <p:pic>
          <p:nvPicPr>
            <p:cNvPr id="196" name="Google Shape;196;gf90142083f_0_109"/>
            <p:cNvPicPr preferRelativeResize="0"/>
            <p:nvPr/>
          </p:nvPicPr>
          <p:blipFill rotWithShape="1">
            <a:blip r:embed="rId6">
              <a:alphaModFix/>
            </a:blip>
            <a:srcRect b="32240" l="24920" r="43469" t="20714"/>
            <a:stretch/>
          </p:blipFill>
          <p:spPr>
            <a:xfrm flipH="1">
              <a:off x="8244000" y="-1"/>
              <a:ext cx="899999" cy="134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f90142083f_0_109"/>
            <p:cNvSpPr/>
            <p:nvPr/>
          </p:nvSpPr>
          <p:spPr>
            <a:xfrm>
              <a:off x="8052650" y="647375"/>
              <a:ext cx="372000" cy="905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gf90142083f_0_109"/>
          <p:cNvSpPr txBox="1"/>
          <p:nvPr/>
        </p:nvSpPr>
        <p:spPr>
          <a:xfrm>
            <a:off x="5425650" y="1155850"/>
            <a:ext cx="2900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Equipamiento y mejora del Centro Verde del Área Central.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24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Fortalecimiento de las capacidades de los recuperadores urbanos del Centro Verde del Área Central.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26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Nuevos circuitos de reutilización y reciclaje de residuos sólidos urbanos.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28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Formación a emprendedores y empresarios cordobeses en economía verde.</a:t>
            </a:r>
            <a:endParaRPr>
              <a:latin typeface="Maven Pro"/>
              <a:ea typeface="Maven Pro"/>
              <a:cs typeface="Maven Pro"/>
              <a:sym typeface="Maven Pro"/>
              <a:extLst>
                <a:ext uri="http://customooxmlschemas.google.com/">
                  <go:slidesCustomData xmlns:go="http://customooxmlschemas.google.com/" textRoundtripDataId="30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Ideatón para el desarrollo de emprendimientos de economía circular.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