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s-E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 latinLnBrk="0">
              <a:defRPr lang="es-ES"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s-E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2169320"/>
          </a:xfrm>
        </p:spPr>
        <p:txBody>
          <a:bodyPr>
            <a:normAutofit/>
          </a:bodyPr>
          <a:lstStyle>
            <a:lvl1pPr marL="0" marR="36576" indent="0" algn="r" latinLnBrk="0">
              <a:spcBef>
                <a:spcPts val="0"/>
              </a:spcBef>
              <a:buNone/>
              <a:defRPr lang="es-ES" sz="240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s-E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 latinLnBrk="0">
              <a:defRPr lang="es-ES" sz="1000"/>
            </a:lvl1pPr>
          </a:lstStyle>
          <a:p>
            <a:fld id="{036A0613-284E-45C8-BB7C-42273A595314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 latinLnBrk="0">
              <a:defRPr lang="es-ES"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 latinLnBrk="0">
              <a:defRPr lang="es-ES" sz="1300">
                <a:solidFill>
                  <a:srgbClr val="FFFFFF"/>
                </a:solidFill>
              </a:defRPr>
            </a:lvl1pPr>
          </a:lstStyle>
          <a:p>
            <a:fld id="{F41DB6F3-1201-4504-9045-0A68CF1088F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97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0613-284E-45C8-BB7C-42273A595314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DB6F3-1201-4504-9045-0A68CF1088F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723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0613-284E-45C8-BB7C-42273A595314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DB6F3-1201-4504-9045-0A68CF1088F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216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648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s-E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0613-284E-45C8-BB7C-42273A595314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1DB6F3-1201-4504-9045-0A68CF1088FC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264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eaLnBrk="1" latinLnBrk="0" hangingPunct="1"/>
            <a:endParaRPr kumimoji="0" lang="es-E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s-E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4176" y="6362700"/>
            <a:ext cx="2844800" cy="304800"/>
          </a:xfrm>
        </p:spPr>
        <p:txBody>
          <a:bodyPr/>
          <a:lstStyle/>
          <a:p>
            <a:fld id="{036A0613-284E-45C8-BB7C-42273A595314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92501" y="6366670"/>
            <a:ext cx="5680075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F41DB6F3-1201-4504-9045-0A68CF1088FC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 latinLnBrk="0">
              <a:buNone/>
              <a:defRPr lang="es-ES"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 latinLnBrk="0">
              <a:buNone/>
              <a:defRPr lang="es-ES"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lang="es-ES"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lang="es-ES"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lang="es-ES"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lang="es-ES"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219382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ido 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1"/>
            <a:ext cx="5384800" cy="4724400"/>
          </a:xfrm>
        </p:spPr>
        <p:txBody>
          <a:bodyPr/>
          <a:lstStyle>
            <a:lvl1pPr latinLnBrk="0">
              <a:defRPr lang="es-ES" sz="2600"/>
            </a:lvl1pPr>
            <a:lvl2pPr>
              <a:defRPr lang="es-ES" sz="2400"/>
            </a:lvl2pPr>
            <a:lvl3pPr>
              <a:defRPr lang="es-ES" sz="2000"/>
            </a:lvl3pPr>
            <a:lvl4pPr>
              <a:defRPr lang="es-ES" sz="1800"/>
            </a:lvl4pPr>
            <a:lvl5pPr>
              <a:defRPr lang="es-ES"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524001"/>
            <a:ext cx="5384800" cy="4724400"/>
          </a:xfrm>
        </p:spPr>
        <p:txBody>
          <a:bodyPr/>
          <a:lstStyle>
            <a:lvl1pPr latinLnBrk="0">
              <a:defRPr lang="es-ES" sz="2600"/>
            </a:lvl1pPr>
            <a:lvl2pPr>
              <a:defRPr lang="es-ES" sz="2400"/>
            </a:lvl2pPr>
            <a:lvl3pPr>
              <a:defRPr lang="es-ES" sz="2000"/>
            </a:lvl3pPr>
            <a:lvl4pPr>
              <a:defRPr lang="es-ES" sz="1800"/>
            </a:lvl4pPr>
            <a:lvl5pPr>
              <a:defRPr lang="es-ES"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0613-284E-45C8-BB7C-42273A595314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1DB6F3-1201-4504-9045-0A68CF1088FC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730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5957668"/>
          </a:xfrm>
        </p:spPr>
        <p:txBody>
          <a:bodyPr vert="vert270" anchor="b"/>
          <a:lstStyle>
            <a:lvl1pPr marL="0" algn="ctr" latinLnBrk="0">
              <a:defRPr lang="es-ES" sz="3300" b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2909668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 latinLnBrk="0">
              <a:buNone/>
              <a:defRPr lang="es-ES" sz="1600" b="0">
                <a:solidFill>
                  <a:schemeClr val="tx1"/>
                </a:solidFill>
              </a:defRPr>
            </a:lvl1pPr>
            <a:lvl2pPr>
              <a:buNone/>
              <a:defRPr lang="es-ES" sz="2000" b="1"/>
            </a:lvl2pPr>
            <a:lvl3pPr>
              <a:buNone/>
              <a:defRPr lang="es-ES" sz="1800" b="1"/>
            </a:lvl3pPr>
            <a:lvl4pPr>
              <a:buNone/>
              <a:defRPr lang="es-ES" sz="1600" b="1"/>
            </a:lvl4pPr>
            <a:lvl5pPr>
              <a:buNone/>
              <a:defRPr lang="es-ES"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2821276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 latinLnBrk="0">
              <a:buNone/>
              <a:defRPr lang="es-ES" sz="1600" b="0">
                <a:solidFill>
                  <a:schemeClr val="tx1"/>
                </a:solidFill>
              </a:defRPr>
            </a:lvl1pPr>
            <a:lvl2pPr>
              <a:buNone/>
              <a:defRPr lang="es-ES" sz="2000" b="1"/>
            </a:lvl2pPr>
            <a:lvl3pPr>
              <a:buNone/>
              <a:defRPr lang="es-ES" sz="1800" b="1"/>
            </a:lvl3pPr>
            <a:lvl4pPr>
              <a:buNone/>
              <a:defRPr lang="es-ES" sz="1600" b="1"/>
            </a:lvl4pPr>
            <a:lvl5pPr>
              <a:buNone/>
              <a:defRPr lang="es-ES"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2897476"/>
          </a:xfrm>
        </p:spPr>
        <p:txBody>
          <a:bodyPr/>
          <a:lstStyle>
            <a:lvl1pPr algn="l" latinLnBrk="0">
              <a:defRPr lang="es-ES" sz="2400"/>
            </a:lvl1pPr>
            <a:lvl2pPr algn="l">
              <a:defRPr lang="es-ES" sz="2000"/>
            </a:lvl2pPr>
            <a:lvl3pPr algn="l">
              <a:defRPr lang="es-ES" sz="1800"/>
            </a:lvl3pPr>
            <a:lvl4pPr algn="l">
              <a:defRPr lang="es-ES" sz="1600"/>
            </a:lvl4pPr>
            <a:lvl5pPr algn="l">
              <a:defRPr lang="es-ES"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s-E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96307" y="3350924"/>
            <a:ext cx="9144000" cy="2897476"/>
          </a:xfrm>
        </p:spPr>
        <p:txBody>
          <a:bodyPr/>
          <a:lstStyle>
            <a:lvl1pPr latinLnBrk="0">
              <a:defRPr lang="es-ES" sz="2400"/>
            </a:lvl1pPr>
            <a:lvl2pPr>
              <a:defRPr lang="es-ES" sz="2000"/>
            </a:lvl2pPr>
            <a:lvl3pPr>
              <a:defRPr lang="es-ES" sz="1800"/>
            </a:lvl3pPr>
            <a:lvl4pPr>
              <a:defRPr lang="es-ES" sz="1600"/>
            </a:lvl4pPr>
            <a:lvl5pPr>
              <a:defRPr lang="es-ES"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s-E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0613-284E-45C8-BB7C-42273A595314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1DB6F3-1201-4504-9045-0A68CF1088FC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27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es-ES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s-E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0613-284E-45C8-BB7C-42273A595314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1DB6F3-1201-4504-9045-0A68CF1088FC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85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0613-284E-45C8-BB7C-42273A595314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1DB6F3-1201-4504-9045-0A68CF1088FC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103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367665"/>
            <a:ext cx="1219200" cy="5883105"/>
          </a:xfrm>
        </p:spPr>
        <p:txBody>
          <a:bodyPr vert="vert270" anchor="b"/>
          <a:lstStyle>
            <a:lvl1pPr marL="0" marR="18288" algn="r" latinLnBrk="0">
              <a:spcBef>
                <a:spcPts val="0"/>
              </a:spcBef>
              <a:buNone/>
              <a:defRPr lang="es-ES"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514475" y="367665"/>
            <a:ext cx="3251200" cy="5883105"/>
          </a:xfrm>
        </p:spPr>
        <p:txBody>
          <a:bodyPr anchor="t"/>
          <a:lstStyle>
            <a:lvl1pPr marL="0" indent="0" latinLnBrk="0">
              <a:spcBef>
                <a:spcPts val="0"/>
              </a:spcBef>
              <a:buNone/>
              <a:defRPr lang="es-ES" sz="1400"/>
            </a:lvl1pPr>
            <a:lvl2pPr>
              <a:buNone/>
              <a:defRPr lang="es-ES" sz="1200"/>
            </a:lvl2pPr>
            <a:lvl3pPr>
              <a:buNone/>
              <a:defRPr lang="es-ES" sz="1000"/>
            </a:lvl3pPr>
            <a:lvl4pPr>
              <a:buNone/>
              <a:defRPr lang="es-ES" sz="900"/>
            </a:lvl4pPr>
            <a:lvl5pPr>
              <a:buNone/>
              <a:defRPr lang="es-ES"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28360"/>
          </a:xfrm>
        </p:spPr>
        <p:txBody>
          <a:bodyPr/>
          <a:lstStyle>
            <a:lvl1pPr latinLnBrk="0">
              <a:spcBef>
                <a:spcPts val="0"/>
              </a:spcBef>
              <a:defRPr lang="es-ES" sz="3000"/>
            </a:lvl1pPr>
            <a:lvl2pPr>
              <a:defRPr lang="es-ES" sz="2600"/>
            </a:lvl2pPr>
            <a:lvl3pPr>
              <a:defRPr lang="es-ES" sz="2400"/>
            </a:lvl3pPr>
            <a:lvl4pPr>
              <a:defRPr lang="es-ES" sz="2000"/>
            </a:lvl4pPr>
            <a:lvl5pPr>
              <a:defRPr lang="es-ES"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s-E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0613-284E-45C8-BB7C-42273A595314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1DB6F3-1201-4504-9045-0A68CF1088FC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909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097504"/>
          </a:xfrm>
        </p:spPr>
        <p:txBody>
          <a:bodyPr vert="vert270" anchor="b"/>
          <a:lstStyle>
            <a:lvl1pPr marL="0" algn="l" latinLnBrk="0">
              <a:buNone/>
              <a:defRPr lang="es-ES"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264834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 latinLnBrk="0">
              <a:buNone/>
              <a:defRPr lang="es-ES"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0" y="5638800"/>
            <a:ext cx="9777984" cy="6096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 latinLnBrk="0">
              <a:spcBef>
                <a:spcPts val="0"/>
              </a:spcBef>
              <a:buNone/>
              <a:defRPr lang="es-ES" sz="1400"/>
            </a:lvl1pPr>
            <a:lvl2pPr>
              <a:defRPr lang="es-ES" sz="1200"/>
            </a:lvl2pPr>
            <a:lvl3pPr>
              <a:defRPr lang="es-ES" sz="1000"/>
            </a:lvl3pPr>
            <a:lvl4pPr>
              <a:defRPr lang="es-ES" sz="900"/>
            </a:lvl4pPr>
            <a:lvl5pPr>
              <a:defRPr lang="es-ES"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0613-284E-45C8-BB7C-42273A595314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1DB6F3-1201-4504-9045-0A68CF1088FC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294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s-ES" sz="180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10410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524000"/>
            <a:ext cx="10972800" cy="46482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388608" y="6365748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lang="es-ES" sz="1000" b="0">
                <a:solidFill>
                  <a:schemeClr val="tx1"/>
                </a:solidFill>
              </a:defRPr>
            </a:lvl1pPr>
          </a:lstStyle>
          <a:p>
            <a:fld id="{036A0613-284E-45C8-BB7C-42273A595314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366670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lang="es-ES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119360" y="6365748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lang="es-ES" sz="1200">
                <a:solidFill>
                  <a:schemeClr val="tx1"/>
                </a:solidFill>
              </a:defRPr>
            </a:lvl1pPr>
          </a:lstStyle>
          <a:p>
            <a:fld id="{F41DB6F3-1201-4504-9045-0A68CF1088F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453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lang="es-ES" sz="4200" kern="1200">
          <a:ln w="6350"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lang="es-ES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lang="es-ES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lang="es-ES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lang="es-ES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lang="es-ES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lang="es-ES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lang="es-ES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lang="es-ES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lang="es-ES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lang="es-ES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es-ES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es-ES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es-ES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es-ES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es-ES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es-ES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es-ES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es-ES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0797" y="174812"/>
            <a:ext cx="1280536" cy="874060"/>
          </a:xfrm>
          <a:prstGeom prst="rect">
            <a:avLst/>
          </a:prstGeom>
        </p:spPr>
      </p:pic>
      <p:grpSp>
        <p:nvGrpSpPr>
          <p:cNvPr id="2" name="Grupo 1"/>
          <p:cNvGrpSpPr/>
          <p:nvPr/>
        </p:nvGrpSpPr>
        <p:grpSpPr>
          <a:xfrm>
            <a:off x="235936" y="1391766"/>
            <a:ext cx="11319320" cy="5080796"/>
            <a:chOff x="235936" y="1391766"/>
            <a:chExt cx="11319320" cy="5080796"/>
          </a:xfrm>
        </p:grpSpPr>
        <p:cxnSp>
          <p:nvCxnSpPr>
            <p:cNvPr id="79" name="Conector angular 78"/>
            <p:cNvCxnSpPr/>
            <p:nvPr/>
          </p:nvCxnSpPr>
          <p:spPr>
            <a:xfrm rot="5400000">
              <a:off x="7241141" y="3658574"/>
              <a:ext cx="1922938" cy="233443"/>
            </a:xfrm>
            <a:prstGeom prst="bentConnector4">
              <a:avLst>
                <a:gd name="adj1" fmla="val -874"/>
                <a:gd name="adj2" fmla="val 157602"/>
              </a:avLst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7" name="Conector angular 76"/>
            <p:cNvCxnSpPr/>
            <p:nvPr/>
          </p:nvCxnSpPr>
          <p:spPr>
            <a:xfrm rot="10800000" flipV="1">
              <a:off x="10083138" y="2837335"/>
              <a:ext cx="25986" cy="1082493"/>
            </a:xfrm>
            <a:prstGeom prst="bentConnector3">
              <a:avLst>
                <a:gd name="adj1" fmla="val 617475"/>
              </a:avLst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78" name="Conector angular 77"/>
            <p:cNvCxnSpPr/>
            <p:nvPr/>
          </p:nvCxnSpPr>
          <p:spPr>
            <a:xfrm rot="5400000">
              <a:off x="9252679" y="3682081"/>
              <a:ext cx="1922938" cy="233443"/>
            </a:xfrm>
            <a:prstGeom prst="bentConnector4">
              <a:avLst>
                <a:gd name="adj1" fmla="val -874"/>
                <a:gd name="adj2" fmla="val 157602"/>
              </a:avLst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75" name="Conector angular 74"/>
            <p:cNvCxnSpPr/>
            <p:nvPr/>
          </p:nvCxnSpPr>
          <p:spPr>
            <a:xfrm rot="10800000" flipV="1">
              <a:off x="4246261" y="2843780"/>
              <a:ext cx="25986" cy="1082493"/>
            </a:xfrm>
            <a:prstGeom prst="bentConnector3">
              <a:avLst>
                <a:gd name="adj1" fmla="val 617475"/>
              </a:avLst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76" name="Conector angular 75"/>
            <p:cNvCxnSpPr/>
            <p:nvPr/>
          </p:nvCxnSpPr>
          <p:spPr>
            <a:xfrm rot="5400000">
              <a:off x="3415802" y="3688526"/>
              <a:ext cx="1922938" cy="233443"/>
            </a:xfrm>
            <a:prstGeom prst="bentConnector4">
              <a:avLst>
                <a:gd name="adj1" fmla="val -874"/>
                <a:gd name="adj2" fmla="val 157602"/>
              </a:avLst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7" name="Elipse 6"/>
            <p:cNvSpPr/>
            <p:nvPr/>
          </p:nvSpPr>
          <p:spPr>
            <a:xfrm>
              <a:off x="483668" y="1391767"/>
              <a:ext cx="1056150" cy="941295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LINEA 1</a:t>
              </a:r>
              <a:endParaRPr lang="en-US" sz="14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8" name="Elipse 7"/>
            <p:cNvSpPr/>
            <p:nvPr/>
          </p:nvSpPr>
          <p:spPr>
            <a:xfrm>
              <a:off x="2321780" y="1391766"/>
              <a:ext cx="1056150" cy="941295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LINEA 2</a:t>
              </a:r>
              <a:endParaRPr lang="en-US" sz="14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9" name="Elipse 8"/>
            <p:cNvSpPr/>
            <p:nvPr/>
          </p:nvSpPr>
          <p:spPr>
            <a:xfrm>
              <a:off x="4417960" y="1398211"/>
              <a:ext cx="1056150" cy="941295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LINEA 3</a:t>
              </a:r>
              <a:endParaRPr lang="en-US" sz="14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" name="Elipse 9"/>
            <p:cNvSpPr/>
            <p:nvPr/>
          </p:nvSpPr>
          <p:spPr>
            <a:xfrm>
              <a:off x="8242757" y="1391766"/>
              <a:ext cx="1056150" cy="941295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LINEA 5</a:t>
              </a:r>
              <a:endParaRPr lang="en-US" sz="14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1" name="Elipse 10"/>
            <p:cNvSpPr/>
            <p:nvPr/>
          </p:nvSpPr>
          <p:spPr>
            <a:xfrm>
              <a:off x="10286883" y="1391766"/>
              <a:ext cx="1056150" cy="941295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LINEA 6</a:t>
              </a:r>
              <a:endParaRPr lang="en-US" sz="14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5" name="Rectángulo redondeado 14"/>
            <p:cNvSpPr/>
            <p:nvPr/>
          </p:nvSpPr>
          <p:spPr>
            <a:xfrm>
              <a:off x="8053300" y="2474265"/>
              <a:ext cx="1435065" cy="726141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sz="1200" b="1" dirty="0" smtClean="0">
                  <a:latin typeface="Calibri" panose="020F0502020204030204" pitchFamily="34" charset="0"/>
                </a:rPr>
                <a:t>UNC</a:t>
              </a:r>
              <a:endParaRPr lang="en-US" sz="1200" b="1" dirty="0">
                <a:latin typeface="Calibri" panose="020F0502020204030204" pitchFamily="34" charset="0"/>
              </a:endParaRPr>
            </a:p>
          </p:txBody>
        </p:sp>
        <p:sp>
          <p:nvSpPr>
            <p:cNvPr id="16" name="Rectángulo redondeado 15"/>
            <p:cNvSpPr/>
            <p:nvPr/>
          </p:nvSpPr>
          <p:spPr>
            <a:xfrm>
              <a:off x="10097426" y="2474271"/>
              <a:ext cx="1435065" cy="726141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sz="1200" b="1" dirty="0" smtClean="0">
                  <a:latin typeface="Calibri" panose="020F0502020204030204" pitchFamily="34" charset="0"/>
                </a:rPr>
                <a:t>FORMACION DIRECTIVA</a:t>
              </a:r>
              <a:endParaRPr lang="en-US" sz="1200" b="1" dirty="0">
                <a:latin typeface="Calibri" panose="020F0502020204030204" pitchFamily="34" charset="0"/>
              </a:endParaRPr>
            </a:p>
          </p:txBody>
        </p:sp>
        <p:sp>
          <p:nvSpPr>
            <p:cNvPr id="27" name="Proceso 26"/>
            <p:cNvSpPr/>
            <p:nvPr/>
          </p:nvSpPr>
          <p:spPr>
            <a:xfrm>
              <a:off x="4215612" y="3610266"/>
              <a:ext cx="1480597" cy="632012"/>
            </a:xfrm>
            <a:prstGeom prst="flowChartProcess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TALLERES CORTOS (4)</a:t>
              </a:r>
              <a:endParaRPr lang="en-US" sz="1100" b="1" dirty="0" smtClean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8" name="Proceso 27"/>
            <p:cNvSpPr/>
            <p:nvPr/>
          </p:nvSpPr>
          <p:spPr>
            <a:xfrm>
              <a:off x="4206397" y="5533203"/>
              <a:ext cx="1480597" cy="632012"/>
            </a:xfrm>
            <a:prstGeom prst="flowChartProcess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PREMIO FEDECOM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9" name="Proceso 28"/>
            <p:cNvSpPr/>
            <p:nvPr/>
          </p:nvSpPr>
          <p:spPr>
            <a:xfrm>
              <a:off x="8030533" y="3603821"/>
              <a:ext cx="1480597" cy="1640536"/>
            </a:xfrm>
            <a:prstGeom prst="flowChartProcess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CURSO DE NIVEL UNIVERSITARIO</a:t>
              </a:r>
            </a:p>
            <a:p>
              <a:pPr algn="ctr"/>
              <a:endParaRPr lang="es-ES" sz="1100" b="1" dirty="0" smtClean="0">
                <a:solidFill>
                  <a:schemeClr val="tx1"/>
                </a:solidFill>
                <a:latin typeface="Calibri" panose="020F05020202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s-ES" sz="105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5 MODULOS FORMACION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s-ES" sz="105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1 MODULO EVALUACION</a:t>
              </a:r>
              <a:endParaRPr lang="en-US" sz="105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1" name="Proceso 30"/>
            <p:cNvSpPr/>
            <p:nvPr/>
          </p:nvSpPr>
          <p:spPr>
            <a:xfrm>
              <a:off x="10074659" y="3603821"/>
              <a:ext cx="1480597" cy="632012"/>
            </a:xfrm>
            <a:prstGeom prst="flowChartProcess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FEDECOM 20/20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2" name="Proceso 31"/>
            <p:cNvSpPr/>
            <p:nvPr/>
          </p:nvSpPr>
          <p:spPr>
            <a:xfrm>
              <a:off x="10051894" y="4444265"/>
              <a:ext cx="1480597" cy="632012"/>
            </a:xfrm>
            <a:prstGeom prst="flowChartProcess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COMUNICACIÓN PROFESIONAL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34" name="Conector angular 33"/>
            <p:cNvCxnSpPr>
              <a:stCxn id="12" idx="1"/>
              <a:endCxn id="20" idx="1"/>
            </p:cNvCxnSpPr>
            <p:nvPr/>
          </p:nvCxnSpPr>
          <p:spPr>
            <a:xfrm rot="10800000" flipV="1">
              <a:off x="235936" y="2837335"/>
              <a:ext cx="25986" cy="1082493"/>
            </a:xfrm>
            <a:prstGeom prst="bentConnector3">
              <a:avLst>
                <a:gd name="adj1" fmla="val 617475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ector angular 37"/>
            <p:cNvCxnSpPr>
              <a:endCxn id="21" idx="1"/>
            </p:cNvCxnSpPr>
            <p:nvPr/>
          </p:nvCxnSpPr>
          <p:spPr>
            <a:xfrm rot="5400000">
              <a:off x="-594523" y="3682081"/>
              <a:ext cx="1922938" cy="233443"/>
            </a:xfrm>
            <a:prstGeom prst="bentConnector4">
              <a:avLst>
                <a:gd name="adj1" fmla="val -874"/>
                <a:gd name="adj2" fmla="val 157602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ángulo redondeado 11"/>
            <p:cNvSpPr/>
            <p:nvPr/>
          </p:nvSpPr>
          <p:spPr>
            <a:xfrm>
              <a:off x="261922" y="2474265"/>
              <a:ext cx="1435065" cy="72614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sz="1200" b="1" dirty="0" smtClean="0">
                  <a:latin typeface="Calibri" panose="020F0502020204030204" pitchFamily="34" charset="0"/>
                </a:rPr>
                <a:t>CAPACITACION</a:t>
              </a:r>
              <a:endParaRPr lang="en-US" sz="1200" b="1" dirty="0">
                <a:latin typeface="Calibri" panose="020F0502020204030204" pitchFamily="34" charset="0"/>
              </a:endParaRPr>
            </a:p>
          </p:txBody>
        </p:sp>
        <p:sp>
          <p:nvSpPr>
            <p:cNvPr id="20" name="Proceso 19"/>
            <p:cNvSpPr/>
            <p:nvPr/>
          </p:nvSpPr>
          <p:spPr>
            <a:xfrm>
              <a:off x="235936" y="3603823"/>
              <a:ext cx="1480597" cy="632012"/>
            </a:xfrm>
            <a:prstGeom prst="flowChartProcess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CURSOS / TALLERES (8)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1" name="Proceso 20"/>
            <p:cNvSpPr/>
            <p:nvPr/>
          </p:nvSpPr>
          <p:spPr>
            <a:xfrm>
              <a:off x="250224" y="4444265"/>
              <a:ext cx="1480597" cy="632012"/>
            </a:xfrm>
            <a:prstGeom prst="flowChartProcess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PROGRAMAS (16)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42" name="Conector angular 41"/>
            <p:cNvCxnSpPr/>
            <p:nvPr/>
          </p:nvCxnSpPr>
          <p:spPr>
            <a:xfrm rot="10800000" flipH="1" flipV="1">
              <a:off x="2126068" y="4766717"/>
              <a:ext cx="202738" cy="1243867"/>
            </a:xfrm>
            <a:prstGeom prst="bentConnector4">
              <a:avLst>
                <a:gd name="adj1" fmla="val -79592"/>
                <a:gd name="adj2" fmla="val 90540"/>
              </a:avLst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3" name="Conector angular 42"/>
            <p:cNvCxnSpPr/>
            <p:nvPr/>
          </p:nvCxnSpPr>
          <p:spPr>
            <a:xfrm rot="5400000">
              <a:off x="1244159" y="3567118"/>
              <a:ext cx="2043962" cy="342344"/>
            </a:xfrm>
            <a:prstGeom prst="bentConnector4">
              <a:avLst>
                <a:gd name="adj1" fmla="val 83"/>
                <a:gd name="adj2" fmla="val 139279"/>
              </a:avLst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25" name="Proceso 24"/>
            <p:cNvSpPr/>
            <p:nvPr/>
          </p:nvSpPr>
          <p:spPr>
            <a:xfrm>
              <a:off x="2126068" y="3445820"/>
              <a:ext cx="1480597" cy="790015"/>
            </a:xfrm>
            <a:prstGeom prst="flowChartProcess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sz="1050" b="1" i="1" dirty="0" smtClean="0">
                  <a:solidFill>
                    <a:srgbClr val="C00000"/>
                  </a:solidFill>
                  <a:latin typeface="Calibri" panose="020F0502020204030204" pitchFamily="34" charset="0"/>
                </a:rPr>
                <a:t>LOS NUMEROS DEL NEGOCIO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05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COSTOS</a:t>
              </a:r>
              <a:endParaRPr lang="es-ES" sz="105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05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  FINANZAS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05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RENTABILIDAD</a:t>
              </a:r>
              <a:endParaRPr lang="en-US" sz="105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6" name="Proceso 25"/>
            <p:cNvSpPr/>
            <p:nvPr/>
          </p:nvSpPr>
          <p:spPr>
            <a:xfrm>
              <a:off x="2109634" y="4428600"/>
              <a:ext cx="1480597" cy="800095"/>
            </a:xfrm>
            <a:prstGeom prst="flowChartProcess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sz="1050" b="1" i="1" dirty="0" smtClean="0">
                  <a:solidFill>
                    <a:srgbClr val="C00000"/>
                  </a:solidFill>
                  <a:latin typeface="Calibri" panose="020F0502020204030204" pitchFamily="34" charset="0"/>
                </a:rPr>
                <a:t>EMPRESAS DE FAMILIA</a:t>
              </a:r>
            </a:p>
            <a:p>
              <a:pPr marL="93663" indent="-93663">
                <a:buFont typeface="Arial" panose="020B0604020202020204" pitchFamily="34" charset="0"/>
                <a:buChar char="•"/>
              </a:pPr>
              <a:r>
                <a:rPr lang="es-ES" sz="105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SUCESION</a:t>
              </a:r>
            </a:p>
            <a:p>
              <a:pPr marL="93663" indent="-93663">
                <a:buFont typeface="Arial" panose="020B0604020202020204" pitchFamily="34" charset="0"/>
                <a:buChar char="•"/>
              </a:pPr>
              <a:r>
                <a:rPr lang="es-ES" sz="1050" b="1" spc="-1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ARQUITECTURA JURIDICA</a:t>
              </a:r>
            </a:p>
            <a:p>
              <a:pPr marL="93663" indent="-93663">
                <a:buFont typeface="Arial" panose="020B0604020202020204" pitchFamily="34" charset="0"/>
                <a:buChar char="•"/>
              </a:pPr>
              <a:r>
                <a:rPr lang="es-ES" sz="105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PROTOCOLO</a:t>
              </a:r>
              <a:endParaRPr lang="en-US" sz="105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4" name="Proceso 43"/>
            <p:cNvSpPr/>
            <p:nvPr/>
          </p:nvSpPr>
          <p:spPr>
            <a:xfrm>
              <a:off x="2084206" y="5410261"/>
              <a:ext cx="1651074" cy="1062301"/>
            </a:xfrm>
            <a:prstGeom prst="flowChartProcess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sz="1050" b="1" i="1" dirty="0">
                  <a:solidFill>
                    <a:srgbClr val="C00000"/>
                  </a:solidFill>
                  <a:latin typeface="Calibri" panose="020F0502020204030204" pitchFamily="34" charset="0"/>
                </a:rPr>
                <a:t>PARA MUJERES EMPRESARIAS Y EMPRENDEDORAS</a:t>
              </a:r>
              <a:endParaRPr lang="en-US" sz="1100" b="1" i="1" dirty="0">
                <a:solidFill>
                  <a:srgbClr val="C00000"/>
                </a:solidFill>
                <a:latin typeface="Calibri" panose="020F050202020403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05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MARKETING PERSONAL,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05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COMUNICACIÓN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05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IMAGEN PROFESIONA</a:t>
              </a:r>
              <a:r>
                <a:rPr lang="es-ES" sz="10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L</a:t>
              </a:r>
              <a:endParaRPr lang="en-US" sz="1050" b="1" i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3" name="Rectángulo redondeado 12"/>
            <p:cNvSpPr/>
            <p:nvPr/>
          </p:nvSpPr>
          <p:spPr>
            <a:xfrm>
              <a:off x="2142640" y="2474265"/>
              <a:ext cx="1435065" cy="726141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sz="1200" b="1" dirty="0" smtClean="0">
                  <a:latin typeface="Calibri" panose="020F0502020204030204" pitchFamily="34" charset="0"/>
                </a:rPr>
                <a:t>CONVERSATORIOS</a:t>
              </a:r>
            </a:p>
            <a:p>
              <a:pPr algn="ctr"/>
              <a:r>
                <a:rPr lang="es-ES" sz="1100" b="1" i="1" dirty="0" smtClean="0">
                  <a:latin typeface="Calibri" panose="020F0502020204030204" pitchFamily="34" charset="0"/>
                </a:rPr>
                <a:t>PARA EMPRESARIOS</a:t>
              </a:r>
              <a:endParaRPr lang="en-US" sz="1100" b="1" i="1" dirty="0">
                <a:latin typeface="Calibri" panose="020F0502020204030204" pitchFamily="34" charset="0"/>
              </a:endParaRPr>
            </a:p>
          </p:txBody>
        </p:sp>
        <p:cxnSp>
          <p:nvCxnSpPr>
            <p:cNvPr id="80" name="Conector angular 79"/>
            <p:cNvCxnSpPr/>
            <p:nvPr/>
          </p:nvCxnSpPr>
          <p:spPr>
            <a:xfrm rot="10800000" flipV="1">
              <a:off x="6136456" y="2837335"/>
              <a:ext cx="25986" cy="1082493"/>
            </a:xfrm>
            <a:prstGeom prst="bentConnector3">
              <a:avLst>
                <a:gd name="adj1" fmla="val 617475"/>
              </a:avLst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1" name="Conector angular 80"/>
            <p:cNvCxnSpPr/>
            <p:nvPr/>
          </p:nvCxnSpPr>
          <p:spPr>
            <a:xfrm rot="5400000">
              <a:off x="5267920" y="3682081"/>
              <a:ext cx="1922938" cy="233443"/>
            </a:xfrm>
            <a:prstGeom prst="bentConnector4">
              <a:avLst>
                <a:gd name="adj1" fmla="val -874"/>
                <a:gd name="adj2" fmla="val 157602"/>
              </a:avLst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82" name="Elipse 81"/>
            <p:cNvSpPr/>
            <p:nvPr/>
          </p:nvSpPr>
          <p:spPr>
            <a:xfrm>
              <a:off x="6308155" y="1391766"/>
              <a:ext cx="1056150" cy="941295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LINEA 4</a:t>
              </a:r>
              <a:endParaRPr lang="en-US" sz="14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83" name="Rectángulo redondeado 82"/>
            <p:cNvSpPr/>
            <p:nvPr/>
          </p:nvSpPr>
          <p:spPr>
            <a:xfrm>
              <a:off x="6121785" y="2474265"/>
              <a:ext cx="1435065" cy="726141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sz="1200" b="1" dirty="0" smtClean="0">
                  <a:latin typeface="Calibri" panose="020F0502020204030204" pitchFamily="34" charset="0"/>
                </a:rPr>
                <a:t>CONFERENCIAS</a:t>
              </a:r>
              <a:endParaRPr lang="en-US" sz="1200" b="1" dirty="0">
                <a:latin typeface="Calibri" panose="020F0502020204030204" pitchFamily="34" charset="0"/>
              </a:endParaRPr>
            </a:p>
          </p:txBody>
        </p:sp>
        <p:sp>
          <p:nvSpPr>
            <p:cNvPr id="84" name="Proceso 83"/>
            <p:cNvSpPr/>
            <p:nvPr/>
          </p:nvSpPr>
          <p:spPr>
            <a:xfrm>
              <a:off x="6105807" y="3603821"/>
              <a:ext cx="1480597" cy="632012"/>
            </a:xfrm>
            <a:prstGeom prst="flowChartProcess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CONFERENCIAS (2-3)</a:t>
              </a:r>
              <a:endParaRPr lang="en-US" sz="1100" b="1" dirty="0" smtClean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85" name="Proceso 84"/>
            <p:cNvSpPr/>
            <p:nvPr/>
          </p:nvSpPr>
          <p:spPr>
            <a:xfrm>
              <a:off x="6121785" y="4481249"/>
              <a:ext cx="1480597" cy="632012"/>
            </a:xfrm>
            <a:prstGeom prst="flowChartProcess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DESAYUNOS DE TRABAJO (2-3)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86" name="Proceso 85"/>
            <p:cNvSpPr/>
            <p:nvPr/>
          </p:nvSpPr>
          <p:spPr>
            <a:xfrm>
              <a:off x="4234739" y="4565023"/>
              <a:ext cx="1480597" cy="632012"/>
            </a:xfrm>
            <a:prstGeom prst="flowChartProcess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PROGRAMA</a:t>
              </a:r>
            </a:p>
            <a:p>
              <a:pPr algn="ctr"/>
              <a:r>
                <a:rPr lang="es-E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DESARROLLAR IDEAS DE NEGOCIOS (12)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87" name="Conector angular 86"/>
            <p:cNvCxnSpPr>
              <a:endCxn id="28" idx="1"/>
            </p:cNvCxnSpPr>
            <p:nvPr/>
          </p:nvCxnSpPr>
          <p:spPr>
            <a:xfrm rot="5400000">
              <a:off x="2809828" y="4240355"/>
              <a:ext cx="3005423" cy="212284"/>
            </a:xfrm>
            <a:prstGeom prst="bentConnector4">
              <a:avLst>
                <a:gd name="adj1" fmla="val -447"/>
                <a:gd name="adj2" fmla="val 138004"/>
              </a:avLst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4" name="Rectángulo redondeado 13"/>
            <p:cNvSpPr/>
            <p:nvPr/>
          </p:nvSpPr>
          <p:spPr>
            <a:xfrm>
              <a:off x="4231590" y="2480710"/>
              <a:ext cx="1435065" cy="726141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sz="1200" b="1" dirty="0" smtClean="0">
                  <a:latin typeface="Calibri" panose="020F0502020204030204" pitchFamily="34" charset="0"/>
                </a:rPr>
                <a:t>RIS</a:t>
              </a:r>
              <a:endParaRPr lang="en-US" sz="1200" b="1" dirty="0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9167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4">
  <a:themeElements>
    <a:clrScheme name="Rojo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4" id="{C25EE930-46FE-4DF6-A774-FE83F1140173}" vid="{70C40EFB-0B90-41D5-906B-C9197EFD55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Tema4</Template>
  <TotalTime>205</TotalTime>
  <Words>96</Words>
  <Application>Microsoft Office PowerPoint</Application>
  <PresentationFormat>Panorámica</PresentationFormat>
  <Paragraphs>39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Verdana</vt:lpstr>
      <vt:lpstr>Wingdings 2</vt:lpstr>
      <vt:lpstr>Tema4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BELEN MOLINA</dc:creator>
  <cp:lastModifiedBy>acer</cp:lastModifiedBy>
  <cp:revision>15</cp:revision>
  <dcterms:created xsi:type="dcterms:W3CDTF">2016-02-12T00:38:06Z</dcterms:created>
  <dcterms:modified xsi:type="dcterms:W3CDTF">2016-02-12T04:11:53Z</dcterms:modified>
</cp:coreProperties>
</file>